
<file path=[Content_Types].xml><?xml version="1.0" encoding="utf-8"?>
<Types xmlns="http://schemas.openxmlformats.org/package/2006/content-types">
  <Default ContentType="image/jpeg" Extension="jpg"/>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2" roundtripDataSignature="AMtx7mjsYhTfKrxa7v6kV/y0CF3hqaNZ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1518860" y="2218923"/>
            <a:ext cx="61062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World System Theory- International Relations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0"/>
          <p:cNvSpPr txBox="1"/>
          <p:nvPr/>
        </p:nvSpPr>
        <p:spPr>
          <a:xfrm>
            <a:off x="632216" y="451032"/>
            <a:ext cx="7548000" cy="361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990000"/>
                </a:solidFill>
                <a:latin typeface="Arial"/>
                <a:ea typeface="Arial"/>
                <a:cs typeface="Arial"/>
                <a:sym typeface="Arial"/>
              </a:rPr>
              <a:t>Key Features of World-System Theory</a:t>
            </a:r>
            <a:endParaRPr b="0" i="0" sz="17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	Global Capitalist Economy</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world operates as a single capitalist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	Division of Labour</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Different regions specialize in different economic roles.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Unequal Exchange</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Core countries gain more benefits than periphery countries.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	Historical Development</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system began in Europe during the 16th century capitalist expansion.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	Long-Term Inequality</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Global inequality is a structural feature of the world economy.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1"/>
          <p:cNvSpPr txBox="1"/>
          <p:nvPr/>
        </p:nvSpPr>
        <p:spPr>
          <a:xfrm>
            <a:off x="690040" y="886644"/>
            <a:ext cx="7667700" cy="212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600" u="none" cap="none" strike="noStrike">
                <a:solidFill>
                  <a:srgbClr val="990000"/>
                </a:solidFill>
                <a:latin typeface="Arial"/>
                <a:ea typeface="Arial"/>
                <a:cs typeface="Arial"/>
                <a:sym typeface="Arial"/>
              </a:rPr>
              <a:t>Importance of World-System Theory in International Relations</a:t>
            </a:r>
            <a:endParaRPr b="1" i="0" sz="1600" u="none" cap="none" strike="noStrike">
              <a:solidFill>
                <a:srgbClr val="99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	Explains global economic inequality.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	Highlights power relations in the world economy.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Shows how historical capitalism shaped international politics.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	Helps understand development and underdevelopment.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For example, developing countries like Nepal often face structural disadvantages in the  global economic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2"/>
          <p:cNvSpPr txBox="1"/>
          <p:nvPr/>
        </p:nvSpPr>
        <p:spPr>
          <a:xfrm>
            <a:off x="979164" y="420192"/>
            <a:ext cx="7563600" cy="307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990000"/>
                </a:solidFill>
                <a:latin typeface="Arial"/>
                <a:ea typeface="Arial"/>
                <a:cs typeface="Arial"/>
                <a:sym typeface="Arial"/>
              </a:rPr>
              <a:t>Merits of World System Theory</a:t>
            </a:r>
            <a:endParaRPr b="0" i="0" sz="18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Provides a global perspective of economic relations.</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Explains inequality between rich and poor countries.</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Connects politics, economics, and history.</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understand dependency and development issues.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990000"/>
                </a:solidFill>
                <a:latin typeface="Arial"/>
                <a:ea typeface="Arial"/>
                <a:cs typeface="Arial"/>
                <a:sym typeface="Arial"/>
              </a:rPr>
              <a:t>Demerits of World System Theory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Overemphasis on economic factors.</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Underestimates the role of national policies and institutions.</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Some countries successfully move upward in the system.</a:t>
            </a:r>
            <a:endParaRPr b="0" i="0" sz="1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Critics say it is too deterministic.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3"/>
          <p:cNvSpPr txBox="1"/>
          <p:nvPr/>
        </p:nvSpPr>
        <p:spPr>
          <a:xfrm>
            <a:off x="1430196" y="2079150"/>
            <a:ext cx="6106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990000"/>
                </a:solidFill>
                <a:latin typeface="Arial"/>
                <a:ea typeface="Arial"/>
                <a:cs typeface="Arial"/>
                <a:sym typeface="Arial"/>
              </a:rPr>
              <a:t>Theories of International Relations - Game Theory </a:t>
            </a:r>
            <a:endParaRPr b="0" i="0" sz="2000" u="none" cap="none" strike="noStrike">
              <a:solidFill>
                <a:srgbClr val="99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4"/>
          <p:cNvPicPr preferRelativeResize="0"/>
          <p:nvPr/>
        </p:nvPicPr>
        <p:blipFill rotWithShape="1">
          <a:blip r:embed="rId3">
            <a:alphaModFix/>
          </a:blip>
          <a:srcRect b="0" l="0" r="0" t="0"/>
          <a:stretch/>
        </p:blipFill>
        <p:spPr>
          <a:xfrm>
            <a:off x="1308892" y="152400"/>
            <a:ext cx="6004186"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5"/>
          <p:cNvPicPr preferRelativeResize="0"/>
          <p:nvPr/>
        </p:nvPicPr>
        <p:blipFill rotWithShape="1">
          <a:blip r:embed="rId3">
            <a:alphaModFix/>
          </a:blip>
          <a:srcRect b="0" l="0" r="0" t="0"/>
          <a:stretch/>
        </p:blipFill>
        <p:spPr>
          <a:xfrm>
            <a:off x="1702100" y="152400"/>
            <a:ext cx="5529943"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b="0" l="0" r="0" t="0"/>
          <a:stretch/>
        </p:blipFill>
        <p:spPr>
          <a:xfrm>
            <a:off x="2072177" y="75301"/>
            <a:ext cx="4573710" cy="4838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7"/>
          <p:cNvPicPr preferRelativeResize="0"/>
          <p:nvPr/>
        </p:nvPicPr>
        <p:blipFill rotWithShape="1">
          <a:blip r:embed="rId3">
            <a:alphaModFix/>
          </a:blip>
          <a:srcRect b="0" l="0" r="0" t="0"/>
          <a:stretch/>
        </p:blipFill>
        <p:spPr>
          <a:xfrm>
            <a:off x="1911126" y="152400"/>
            <a:ext cx="5683175"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b="0" l="0" r="0" t="0"/>
          <a:stretch/>
        </p:blipFill>
        <p:spPr>
          <a:xfrm>
            <a:off x="256484" y="152400"/>
            <a:ext cx="8534360" cy="48386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9"/>
          <p:cNvPicPr preferRelativeResize="0"/>
          <p:nvPr/>
        </p:nvPicPr>
        <p:blipFill rotWithShape="1">
          <a:blip r:embed="rId3">
            <a:alphaModFix/>
          </a:blip>
          <a:srcRect b="0" l="0" r="0" t="0"/>
          <a:stretch/>
        </p:blipFill>
        <p:spPr>
          <a:xfrm>
            <a:off x="652763" y="106140"/>
            <a:ext cx="7838486" cy="4838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0" l="0" r="0" t="0"/>
          <a:stretch/>
        </p:blipFill>
        <p:spPr>
          <a:xfrm>
            <a:off x="1810050" y="44450"/>
            <a:ext cx="6252026" cy="5051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0"/>
          <p:cNvPicPr preferRelativeResize="0"/>
          <p:nvPr/>
        </p:nvPicPr>
        <p:blipFill rotWithShape="1">
          <a:blip r:embed="rId3">
            <a:alphaModFix/>
          </a:blip>
          <a:srcRect b="0" l="0" r="0" t="0"/>
          <a:stretch/>
        </p:blipFill>
        <p:spPr>
          <a:xfrm>
            <a:off x="1436100" y="0"/>
            <a:ext cx="5961600" cy="50654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nvSpPr>
        <p:spPr>
          <a:xfrm>
            <a:off x="526200" y="624506"/>
            <a:ext cx="8091600" cy="208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Game Theory is an analytical approach in International Relations used to study strategic interactions between states or actors. It examines how decision makers choose strategies when the outcome of their actions depends on the actions of others.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theory was initially developed in mathematics and economics, especially through the work of John von Neumann and Oskar Morgenstern in their book Theory of Games and Economic Behavior (1944). Later, it was applied to international politics during the Cold War to analyze conflicts, alliances and cooperation.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nvSpPr>
        <p:spPr>
          <a:xfrm>
            <a:off x="416338" y="194550"/>
            <a:ext cx="8558100" cy="47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CC0000"/>
                </a:solidFill>
                <a:latin typeface="Arial"/>
                <a:ea typeface="Arial"/>
                <a:cs typeface="Arial"/>
                <a:sym typeface="Arial"/>
              </a:rPr>
              <a:t>Meaning of Game Theory</a:t>
            </a:r>
            <a:endParaRPr b="0" i="0" sz="17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Game Theory studies situations of conflict and cooperation where actors must make strategic decision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 international relations: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States act like players in a game.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Each state chooses strategies based on expected reactions of other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final outcome depends on the combined decisions of all players.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Game theory helps explain issues such as war, diplomacy, nuclear deterrence and international negotiations.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CC0000"/>
                </a:solidFill>
                <a:latin typeface="Arial"/>
                <a:ea typeface="Arial"/>
                <a:cs typeface="Arial"/>
                <a:sym typeface="Arial"/>
              </a:rPr>
              <a:t>Key Elements of Game Theory</a:t>
            </a:r>
            <a:endParaRPr b="0" i="0" sz="16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Players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Actors involved in the game (usually states or international organizations).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choices available to players.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Payoffs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outcomes or benefits players receive from different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Rules of the Game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framework within which decisions are made.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nvSpPr>
        <p:spPr>
          <a:xfrm>
            <a:off x="212024" y="196604"/>
            <a:ext cx="84618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0000"/>
                </a:solidFill>
                <a:latin typeface="Arial"/>
                <a:ea typeface="Arial"/>
                <a:cs typeface="Arial"/>
                <a:sym typeface="Arial"/>
              </a:rPr>
              <a:t>Types of Games in International Relations</a:t>
            </a:r>
            <a:endParaRPr b="1" i="0" sz="16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1. Zero-Sum Game</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One player’s gain equals another player’s loss.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Total benefit remains constant.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Example: Military conflict or territorial competition.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 Non-Zero-Sum Game</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Both players may gain or lose simultaneously.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Cooperation can produce mutual benefits.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Example: Trade agreements or climate cooperation.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a:t>
            </a:r>
            <a:r>
              <a:rPr b="1" i="0" lang="en" sz="1400" u="none" cap="none" strike="noStrike">
                <a:solidFill>
                  <a:srgbClr val="000000"/>
                </a:solidFill>
                <a:latin typeface="Arial"/>
                <a:ea typeface="Arial"/>
                <a:cs typeface="Arial"/>
                <a:sym typeface="Arial"/>
              </a:rPr>
              <a:t>Prisoner’s Dilemma</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One of the most famous models in game theory.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Two actors must decide whether to cooperate or defect.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Mutual cooperation produces the best collective outcome.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However, fear and mistrust often lead both sides to defect.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This model helps explain problems like arms races and security dilemmas between states.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nvSpPr>
        <p:spPr>
          <a:xfrm>
            <a:off x="481872" y="311154"/>
            <a:ext cx="8353800" cy="474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990000"/>
                </a:solidFill>
                <a:latin typeface="Arial"/>
                <a:ea typeface="Arial"/>
                <a:cs typeface="Arial"/>
                <a:sym typeface="Arial"/>
              </a:rPr>
              <a:t>Importance of Game Theory in International Relations</a:t>
            </a:r>
            <a:endParaRPr b="0" i="0" sz="16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explain strategic decision making among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Useful in studying conflict, war and diplomacy.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Explains nuclear deterrence during the Cold War.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analyze cooperation and negotiations between countries.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Provides a scientific and mathematical approach to political analysis.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990000"/>
                </a:solidFill>
                <a:latin typeface="Arial"/>
                <a:ea typeface="Arial"/>
                <a:cs typeface="Arial"/>
                <a:sym typeface="Arial"/>
              </a:rPr>
              <a:t>Merits of Game Theory</a:t>
            </a:r>
            <a:endParaRPr b="0" i="0" sz="16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Provides clear analytical tools for studying strategic behavior.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explain conflict and cooperation between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Useful for analyzing diplomacy and negotiation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Widely applied in economics, politics and international relations.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990000"/>
                </a:solidFill>
                <a:latin typeface="Arial"/>
                <a:ea typeface="Arial"/>
                <a:cs typeface="Arial"/>
                <a:sym typeface="Arial"/>
              </a:rPr>
              <a:t>Demerits </a:t>
            </a:r>
            <a:endParaRPr b="0" i="0" sz="16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Overly mathematical and abstract.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Assumes actors are fully rational, which may not always be 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Simplifies complex political realities.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Ignores cultural, historical and emotional factors in decision-making.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nvSpPr>
        <p:spPr>
          <a:xfrm>
            <a:off x="-53970" y="0"/>
            <a:ext cx="8643000" cy="4744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CC0000"/>
                </a:solidFill>
                <a:latin typeface="Arial"/>
                <a:ea typeface="Arial"/>
                <a:cs typeface="Arial"/>
                <a:sym typeface="Arial"/>
              </a:rPr>
              <a:t>Decision Making Theory in International Relations</a:t>
            </a:r>
            <a:endParaRPr b="0" i="0" sz="16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Decision Making Theory is an important approach in International Relations that focuses on how foreign policy decisions are made by leaders and governments. Instead of only studying the international system, this theory examines the process, psychology  and institutions behind state decisions.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This approach became prominent in the 1950s and 1960s through the work of scholars such as Richard C. Snyder, H. W. Bruck and Burton Sapin.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990000"/>
                </a:solidFill>
                <a:latin typeface="Arial"/>
                <a:ea typeface="Arial"/>
                <a:cs typeface="Arial"/>
                <a:sym typeface="Arial"/>
              </a:rPr>
              <a:t>Meaning of Decision-Making Theory</a:t>
            </a:r>
            <a:endParaRPr b="0" i="0" sz="1600" u="none" cap="none" strike="noStrike">
              <a:solidFill>
                <a:srgbClr val="99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Decision-Making Theory argues that state actions in international politics are the result of decisions made by individuals and groups within government.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theory emphasizes that foreign policy is influenced 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Leaders and policymakers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Psychological perceptions and beliefs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Bureaucratic organizations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Domestic political pressures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Thus, the behavior of a state cannot be understood without examining who makes the decisions and how those decisions are made.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nvSpPr>
        <p:spPr>
          <a:xfrm>
            <a:off x="771744" y="612274"/>
            <a:ext cx="77331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990000"/>
                </a:solidFill>
                <a:latin typeface="Arial"/>
                <a:ea typeface="Arial"/>
                <a:cs typeface="Arial"/>
                <a:sym typeface="Arial"/>
              </a:rPr>
              <a:t>Key Features of Decision-Making Theory</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1.Focus on Decision Makers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It studies leaders, diplomats and policymakers who shape foreign policy.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2.Role of Perception and Psychology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Leaders’ beliefs, values and perceptions influence their decisions.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Importance of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Decisions depend on available information and how it is interpreted.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4.Bureaucratic Influence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Government institutions and bureaucracies affect policy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5.Domestic Context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Public opinion, political parties and national interests influence decisions.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nvSpPr>
        <p:spPr>
          <a:xfrm>
            <a:off x="543550" y="146500"/>
            <a:ext cx="8130300" cy="441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Importance in International Relations</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explain foreign policy behavior of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Highlights the role of leaders and policymakers in international politics.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Explains why states sometimes act irrationally or unexpectedly.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Connects domestic politics with international relations.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Merits of Decision Making Theory</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Provides a realistic understanding of foreign policy processes.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Emphasizes the role of human behavior and leadership.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explain different responses of states in similar situations.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Integrates psychological and organizational factors into IR analysis.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Demerits of Decision Making Theory </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Too complex and difficult to study empirically.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May ignore broader structural factors of the international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Overemphasis on individual leaders.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Difficult to generalize because decision processes vary among states.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nvSpPr>
        <p:spPr>
          <a:xfrm>
            <a:off x="0" y="-60300"/>
            <a:ext cx="9005100" cy="526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Geopolitical Theory </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Geopolitical Theory is an important approach in International Relations that examines how geographical factors influence political power, foreign policy and international relations among states. The theory argues that geography such as location, natural resources, climate, population distribution and access to seas plays a crucial role in shaping the behavior and power of nations.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term geopolitics was first introduced by the Swedish political scientist Rudolf Kjellén in the early twentieth century. Later, several scholars expanded the theory, particularly Halford Mackinder and Nicholas J. Spykman, whose ideas significantly influenced strategic thinking and foreign policy.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Geopolitical theory became especially important during the twentieth century as major powers used geographical analysis to formulate military strategies, alliances and global political policies.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Meaning of Geopolitical Theory</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Geopolitical Theory refers to the study of the relationship between geography and political power. It emphasizes that the physical environment and location of a country strongly affect its political development, security strategies, economic power and international influence.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According to this theory, countries located in strategic geographical positions, such as near important trade routes, oceans, or resource rich areas, often possess greater advantages in global politics.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Thus, geopolitical theory suggests that international politics cannot be fully understood without considering geographical factors.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nvSpPr>
        <p:spPr>
          <a:xfrm>
            <a:off x="720880" y="107939"/>
            <a:ext cx="8068500" cy="462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CC0000"/>
                </a:solidFill>
                <a:latin typeface="Arial"/>
                <a:ea typeface="Arial"/>
                <a:cs typeface="Arial"/>
                <a:sym typeface="Arial"/>
              </a:rPr>
              <a:t>Key Elements of Geopolitics</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Several geographical factors influence international relations: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 Location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geographical location of a country determines its strategic importance. Countries located between powerful states or near important sea routes often have greater geopolitical significance.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 Natural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Access to resources such as oil, minerals, water and fertile land increases the economic and strategic strength of a country.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Physical Features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Mountains, rivers, deserts and oceans influence defense strategies and political boundaries.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 Population and Territory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Large territory and population can increase a country’s military and economic potential.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 Strategic Routes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Control of trade routes, maritime passages and transportation networks enhances geopolitical power.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0" l="0" r="0" t="0"/>
          <a:stretch/>
        </p:blipFill>
        <p:spPr>
          <a:xfrm>
            <a:off x="152400" y="152400"/>
            <a:ext cx="8991601" cy="4789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nvSpPr>
        <p:spPr>
          <a:xfrm>
            <a:off x="0" y="0"/>
            <a:ext cx="8257500" cy="505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Major Geopolitical Theories</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 </a:t>
            </a:r>
            <a:r>
              <a:rPr b="1" i="0" lang="en" sz="1400" u="none" cap="none" strike="noStrike">
                <a:solidFill>
                  <a:srgbClr val="000000"/>
                </a:solidFill>
                <a:latin typeface="Arial"/>
                <a:ea typeface="Arial"/>
                <a:cs typeface="Arial"/>
                <a:sym typeface="Arial"/>
              </a:rPr>
              <a:t>Heartland Theory</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Heartland Theory was proposed by Halford Mackinder in 1904. He argued that the central region of Eurasia, known as the Heartland, is the most strategically important area in the world.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Mackinder believed that a power controlling this region could dominate the world because it was rich in resources and difficult to invade.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His famous statement was: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“Who rules Eastern Europe commands the Heartland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Who rules the Heartland commands the World-Island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Who rules the World-Island commands the world.”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World-Island referred to the combined continents of Europe, Asia and Africa.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000000"/>
                </a:solidFill>
                <a:latin typeface="Arial"/>
                <a:ea typeface="Arial"/>
                <a:cs typeface="Arial"/>
                <a:sym typeface="Arial"/>
              </a:rPr>
              <a:t>Rimland Theory</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Rimland Theory was developed by Nicholas J. Spykman as a response to Mackinder’s idea.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Spykman argued that the coastal areas surrounding Eurasia, known as the Rimland, were more important than the Heartland.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According to him: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“Who controls the Rimland rules Eurasia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Who rules Eurasia controls the destinies of the world.”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Rimland includes regions such as Western Europe, the Middle East, South Asia, and East Asia.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1"/>
          <p:cNvPicPr preferRelativeResize="0"/>
          <p:nvPr/>
        </p:nvPicPr>
        <p:blipFill rotWithShape="1">
          <a:blip r:embed="rId3">
            <a:alphaModFix/>
          </a:blip>
          <a:srcRect b="0" l="0" r="0" t="0"/>
          <a:stretch/>
        </p:blipFill>
        <p:spPr>
          <a:xfrm>
            <a:off x="152400" y="152400"/>
            <a:ext cx="8288026"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2"/>
          <p:cNvPicPr preferRelativeResize="0"/>
          <p:nvPr/>
        </p:nvPicPr>
        <p:blipFill rotWithShape="1">
          <a:blip r:embed="rId3">
            <a:alphaModFix/>
          </a:blip>
          <a:srcRect b="0" l="0" r="0" t="0"/>
          <a:stretch/>
        </p:blipFill>
        <p:spPr>
          <a:xfrm>
            <a:off x="958090" y="90720"/>
            <a:ext cx="7337827" cy="4838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3"/>
          <p:cNvPicPr preferRelativeResize="0"/>
          <p:nvPr/>
        </p:nvPicPr>
        <p:blipFill rotWithShape="1">
          <a:blip r:embed="rId3">
            <a:alphaModFix/>
          </a:blip>
          <a:srcRect b="0" l="0" r="0" t="0"/>
          <a:stretch/>
        </p:blipFill>
        <p:spPr>
          <a:xfrm>
            <a:off x="1069600" y="389360"/>
            <a:ext cx="7004801" cy="4093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4"/>
          <p:cNvPicPr preferRelativeResize="0"/>
          <p:nvPr/>
        </p:nvPicPr>
        <p:blipFill rotWithShape="1">
          <a:blip r:embed="rId3">
            <a:alphaModFix/>
          </a:blip>
          <a:srcRect b="0" l="0" r="0" t="0"/>
          <a:stretch/>
        </p:blipFill>
        <p:spPr>
          <a:xfrm>
            <a:off x="616800" y="152400"/>
            <a:ext cx="7983652" cy="4838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nvSpPr>
        <p:spPr>
          <a:xfrm>
            <a:off x="747875" y="1098657"/>
            <a:ext cx="78486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al"/>
                <a:ea typeface="Arial"/>
                <a:cs typeface="Arial"/>
                <a:sym typeface="Arial"/>
              </a:rPr>
              <a:t>Importance of Geopolitical Theory in International Relations</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Geopolitical theory plays an important role in understanding global politics for several reasons: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Explains power politics among states by analyzing geographical advantages and disadvantages.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understand military strategies and defense planning.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Explains the foreign policies of major powers and their strategic alliances.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analyze territorial conflicts and border disputes.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Assists in understanding competition for natural resources and trade routes.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For instance, the geopolitical position of Nepal between two major powers India and China greatly influences its foreign policy and diplomatic strategies.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nvSpPr>
        <p:spPr>
          <a:xfrm>
            <a:off x="163811" y="0"/>
            <a:ext cx="8816400" cy="526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990000"/>
                </a:solidFill>
                <a:latin typeface="Arial"/>
                <a:ea typeface="Arial"/>
                <a:cs typeface="Arial"/>
                <a:sym typeface="Arial"/>
              </a:rPr>
              <a:t>Merits of Geopolitical Theory</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Highlights the importance of geography in international politics.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explain strategic behavior and foreign policy decisions of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Useful for analyzing military and security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Provides a practical framework for understanding global power distribution.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Helps policymakers understand the strategic significance of regions and territories.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990000"/>
                </a:solidFill>
                <a:latin typeface="Arial"/>
                <a:ea typeface="Arial"/>
                <a:cs typeface="Arial"/>
                <a:sym typeface="Arial"/>
              </a:rPr>
              <a:t>Demerits</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Geographical Determinism: The theory sometimes overemphasizes geography as the main determinant of political 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Ignores Non Geographical Factors:It gives less importance to economic, social, cultural and ideological factors.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Technological Changes:Modern technology, air power and globalization have reduced some geographical barriers.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Political Misuse:In some cases, geopolitical arguments have been used to justify imperialism or expansionist policies.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Oversimplification of Global Politics: International relations are influenced by many factors beyond geography alone.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4"/>
          <p:cNvPicPr preferRelativeResize="0"/>
          <p:nvPr/>
        </p:nvPicPr>
        <p:blipFill rotWithShape="1">
          <a:blip r:embed="rId3">
            <a:alphaModFix/>
          </a:blip>
          <a:srcRect b="0" l="0" r="0" t="0"/>
          <a:stretch/>
        </p:blipFill>
        <p:spPr>
          <a:xfrm>
            <a:off x="152400" y="152400"/>
            <a:ext cx="8839198" cy="46058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5"/>
          <p:cNvPicPr preferRelativeResize="0"/>
          <p:nvPr/>
        </p:nvPicPr>
        <p:blipFill rotWithShape="1">
          <a:blip r:embed="rId3">
            <a:alphaModFix/>
          </a:blip>
          <a:srcRect b="0" l="0" r="0" t="0"/>
          <a:stretch/>
        </p:blipFill>
        <p:spPr>
          <a:xfrm>
            <a:off x="152400" y="152400"/>
            <a:ext cx="8756451" cy="50383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6"/>
          <p:cNvPicPr preferRelativeResize="0"/>
          <p:nvPr/>
        </p:nvPicPr>
        <p:blipFill rotWithShape="1">
          <a:blip r:embed="rId3">
            <a:alphaModFix/>
          </a:blip>
          <a:srcRect b="0" l="0" r="0" t="0"/>
          <a:stretch/>
        </p:blipFill>
        <p:spPr>
          <a:xfrm>
            <a:off x="1147626" y="548462"/>
            <a:ext cx="7314049" cy="4671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7"/>
          <p:cNvSpPr txBox="1"/>
          <p:nvPr/>
        </p:nvSpPr>
        <p:spPr>
          <a:xfrm>
            <a:off x="273703" y="694038"/>
            <a:ext cx="8342100" cy="2589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CC0000"/>
                </a:solidFill>
                <a:latin typeface="Arial"/>
                <a:ea typeface="Arial"/>
                <a:cs typeface="Arial"/>
                <a:sym typeface="Arial"/>
              </a:rPr>
              <a:t>World-System Theory</a:t>
            </a:r>
            <a:endParaRPr b="0" i="0" sz="19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World System Theory  is an important approach in International Relations that explains the structure of the global economy and inequality among countries. The theory was mainly developed by sociologist Immanuel Wallerstein in the 1970s. It argues that the world should be understood as a single global economic system rather than separate national economies.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According to this theory, the modern world economy developed with the expansion of capitalism from Europe in the 16th century. The global system is structured in a hierarchical manner where powerful countries dominate weaker ones. Wallerstein divided the world into three main categories: Core, Semi-Periphery and Periphery.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8"/>
          <p:cNvSpPr txBox="1"/>
          <p:nvPr/>
        </p:nvSpPr>
        <p:spPr>
          <a:xfrm>
            <a:off x="878925" y="312250"/>
            <a:ext cx="7158900" cy="243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990000"/>
                </a:solidFill>
                <a:latin typeface="Arial"/>
                <a:ea typeface="Arial"/>
                <a:cs typeface="Arial"/>
                <a:sym typeface="Arial"/>
              </a:rPr>
              <a:t>Meaning of World-System Theory</a:t>
            </a:r>
            <a:endParaRPr b="0" i="0" sz="18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World-System Theory argues that the world economy is a single interconnected system rather than a collection of independent national economies.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According to the theory,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Wealthy countries dominate and exploit poorer countries.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global economy is structured in a hierarchy.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Economic and political power is concentrated in a few powerful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9"/>
          <p:cNvSpPr txBox="1"/>
          <p:nvPr/>
        </p:nvSpPr>
        <p:spPr>
          <a:xfrm>
            <a:off x="0" y="0"/>
            <a:ext cx="8955000" cy="526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CC0000"/>
                </a:solidFill>
                <a:latin typeface="Arial"/>
                <a:ea typeface="Arial"/>
                <a:cs typeface="Arial"/>
                <a:sym typeface="Arial"/>
              </a:rPr>
              <a:t>Main Structure of the World-System</a:t>
            </a:r>
            <a:endParaRPr b="0" i="0" sz="14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Wallerstein divided the world into three major categories of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1. Core Countries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Core countries are the most developed and powerful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0000"/>
                </a:solidFill>
                <a:latin typeface="Arial"/>
                <a:ea typeface="Arial"/>
                <a:cs typeface="Arial"/>
                <a:sym typeface="Arial"/>
              </a:rPr>
              <a:t>Characteristics</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 Advanced technology and industries 2.Strong governments and military 3. High wages and skilled labor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 Control of global markets and finance Examples: United States,Germany,Japan,United Kingdom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These countries benefit the most from the global capitalist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 Periphery Countries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Periphery countries are the least developed and most exploited states.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0000"/>
                </a:solidFill>
                <a:latin typeface="Arial"/>
                <a:ea typeface="Arial"/>
                <a:cs typeface="Arial"/>
                <a:sym typeface="Arial"/>
              </a:rPr>
              <a:t>Characteristics</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1.Weak economies 2.Dependence on exporting raw materials 3.Low wages and cheap labor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4.Political and economic dependence on core states. Examples:Many countries in Africa,Some countries in Latin America,Least developed countries in Asia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These countries provide resources and labor for core countries.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3. Semi-Periphery Countries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Semi-periphery countries fall between core and periphery.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0000"/>
                </a:solidFill>
                <a:latin typeface="Arial"/>
                <a:ea typeface="Arial"/>
                <a:cs typeface="Arial"/>
                <a:sym typeface="Arial"/>
              </a:rPr>
              <a:t>Characteristics</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1.Moderate industrialization 2.Mixed economic structures 3. Both exploit periphery and are exploited by core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Growing economic power, Examples:Brazil,India,South, Africa,China (historically considered semi-periphery,though now moving toward core) Semi-periphery countries help stabilize the world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